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0" r:id="rId5"/>
    <p:sldId id="261" r:id="rId6"/>
    <p:sldId id="262" r:id="rId7"/>
    <p:sldId id="264" r:id="rId8"/>
    <p:sldId id="266" r:id="rId9"/>
    <p:sldId id="267" r:id="rId10"/>
    <p:sldId id="269" r:id="rId11"/>
    <p:sldId id="274" r:id="rId12"/>
    <p:sldId id="271"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42"/>
    <a:srgbClr val="000818"/>
    <a:srgbClr val="680000"/>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95" d="100"/>
          <a:sy n="95" d="100"/>
        </p:scale>
        <p:origin x="206" y="91"/>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DB75BAF-91F3-4868-A740-EF194D8D42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DB75BAF-91F3-4868-A740-EF194D8D42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DB75BAF-91F3-4868-A740-EF194D8D42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DB75BAF-91F3-4868-A740-EF194D8D42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6DB75BAF-91F3-4868-A740-EF194D8D42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6DB75BAF-91F3-4868-A740-EF194D8D42C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6DB75BAF-91F3-4868-A740-EF194D8D42C7}"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DB75BAF-91F3-4868-A740-EF194D8D42C7}"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75BAF-91F3-4868-A740-EF194D8D42C7}"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DB75BAF-91F3-4868-A740-EF194D8D42C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DB75BAF-91F3-4868-A740-EF194D8D42C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272BB0-1C57-4CED-94BE-0091EFE8F567}"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B75BAF-91F3-4868-A740-EF194D8D42C7}"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72BB0-1C57-4CED-94BE-0091EFE8F567}"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2069" y="117567"/>
            <a:ext cx="11782697" cy="1573122"/>
          </a:xfrm>
        </p:spPr>
        <p:txBody>
          <a:bodyPr/>
          <a:lstStyle/>
          <a:p>
            <a:br>
              <a:rPr lang="en-IN"/>
            </a:br>
            <a:endParaRPr lang="en-IN"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060796" y="-130628"/>
            <a:ext cx="4352945" cy="1985554"/>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7" y="91440"/>
            <a:ext cx="3448594" cy="204403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5667" y="108285"/>
            <a:ext cx="2272936" cy="1951085"/>
          </a:xfrm>
          <a:prstGeom prst="rect">
            <a:avLst/>
          </a:prstGeom>
        </p:spPr>
      </p:pic>
      <p:graphicFrame>
        <p:nvGraphicFramePr>
          <p:cNvPr id="16" name="Table 15"/>
          <p:cNvGraphicFramePr>
            <a:graphicFrameLocks noGrp="1"/>
          </p:cNvGraphicFramePr>
          <p:nvPr/>
        </p:nvGraphicFramePr>
        <p:xfrm>
          <a:off x="2200748" y="2896307"/>
          <a:ext cx="8438605" cy="883920"/>
        </p:xfrm>
        <a:graphic>
          <a:graphicData uri="http://schemas.openxmlformats.org/drawingml/2006/table">
            <a:tbl>
              <a:tblPr firstRow="1" bandRow="1">
                <a:tableStyleId>{5C22544A-7EE6-4342-B048-85BDC9FD1C3A}</a:tableStyleId>
              </a:tblPr>
              <a:tblGrid>
                <a:gridCol w="8438605"/>
              </a:tblGrid>
              <a:tr h="528563">
                <a:tc>
                  <a:txBody>
                    <a:bodyPr/>
                    <a:lstStyle/>
                    <a:p>
                      <a:pPr algn="ctr"/>
                      <a:r>
                        <a:rPr lang="en-US" sz="2400" dirty="0">
                          <a:solidFill>
                            <a:schemeClr val="bg1"/>
                          </a:solidFill>
                        </a:rPr>
                        <a:t>14</a:t>
                      </a:r>
                      <a:r>
                        <a:rPr lang="en-US" sz="2400" baseline="30000" dirty="0">
                          <a:solidFill>
                            <a:schemeClr val="bg1"/>
                          </a:solidFill>
                        </a:rPr>
                        <a:t>TH</a:t>
                      </a:r>
                      <a:r>
                        <a:rPr lang="en-US" sz="2400" baseline="0" dirty="0">
                          <a:solidFill>
                            <a:schemeClr val="bg1"/>
                          </a:solidFill>
                        </a:rPr>
                        <a:t> INTERNATIONAL PROJECT COMPETITION AND EXHIBITION </a:t>
                      </a:r>
                      <a:endParaRPr lang="en-US" sz="2400" baseline="0" dirty="0">
                        <a:solidFill>
                          <a:schemeClr val="bg1"/>
                        </a:solidFill>
                      </a:endParaRPr>
                    </a:p>
                    <a:p>
                      <a:pPr algn="ctr"/>
                      <a:r>
                        <a:rPr lang="en-US" sz="2800" baseline="0">
                          <a:solidFill>
                            <a:schemeClr val="bg1"/>
                          </a:solidFill>
                        </a:rPr>
                        <a:t>24.02.2024</a:t>
                      </a:r>
                      <a:endParaRPr lang="en-IN" sz="2800" dirty="0">
                        <a:solidFill>
                          <a:schemeClr val="bg1"/>
                        </a:solidFill>
                      </a:endParaRPr>
                    </a:p>
                  </a:txBody>
                  <a:tcPr>
                    <a:solidFill>
                      <a:srgbClr val="001642"/>
                    </a:solidFill>
                  </a:tcPr>
                </a:tc>
              </a:tr>
            </a:tbl>
          </a:graphicData>
        </a:graphic>
      </p:graphicFrame>
      <p:sp>
        <p:nvSpPr>
          <p:cNvPr id="19" name="Rectangle 18"/>
          <p:cNvSpPr/>
          <p:nvPr/>
        </p:nvSpPr>
        <p:spPr>
          <a:xfrm>
            <a:off x="389968" y="4357551"/>
            <a:ext cx="1412707" cy="118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i="1" dirty="0">
                <a:solidFill>
                  <a:schemeClr val="bg1"/>
                </a:solidFill>
                <a:latin typeface="Calibri" panose="020F0502020204030204" pitchFamily="34" charset="0"/>
              </a:rPr>
              <a:t>Photo </a:t>
            </a:r>
            <a:endParaRPr lang="en-IN" sz="1100" i="1" dirty="0">
              <a:solidFill>
                <a:schemeClr val="bg1"/>
              </a:solidFill>
              <a:latin typeface="Calibri" panose="020F0502020204030204" pitchFamily="34" charset="0"/>
            </a:endParaRPr>
          </a:p>
          <a:p>
            <a:pPr algn="ctr"/>
            <a:r>
              <a:rPr lang="en-IN" sz="1100" i="1" dirty="0">
                <a:solidFill>
                  <a:schemeClr val="bg1"/>
                </a:solidFill>
                <a:latin typeface="Calibri" panose="020F0502020204030204" pitchFamily="34" charset="0"/>
              </a:rPr>
              <a:t>(Student 1)</a:t>
            </a:r>
            <a:endParaRPr lang="en-IN" sz="1100" i="1" dirty="0">
              <a:solidFill>
                <a:schemeClr val="bg1"/>
              </a:solidFill>
              <a:latin typeface="Calibri" panose="020F0502020204030204" pitchFamily="34" charset="0"/>
            </a:endParaRPr>
          </a:p>
        </p:txBody>
      </p:sp>
      <p:sp>
        <p:nvSpPr>
          <p:cNvPr id="20" name="Rectangle 19"/>
          <p:cNvSpPr/>
          <p:nvPr/>
        </p:nvSpPr>
        <p:spPr>
          <a:xfrm>
            <a:off x="4272843" y="4350241"/>
            <a:ext cx="1412707" cy="118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i="1" dirty="0">
              <a:solidFill>
                <a:schemeClr val="bg1"/>
              </a:solidFill>
              <a:latin typeface="Calibri" panose="020F0502020204030204" pitchFamily="34" charset="0"/>
            </a:endParaRPr>
          </a:p>
        </p:txBody>
      </p:sp>
      <p:sp>
        <p:nvSpPr>
          <p:cNvPr id="21" name="Rectangle 20"/>
          <p:cNvSpPr/>
          <p:nvPr/>
        </p:nvSpPr>
        <p:spPr>
          <a:xfrm>
            <a:off x="2331405" y="4357551"/>
            <a:ext cx="1412707" cy="118110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i="1" dirty="0">
              <a:solidFill>
                <a:schemeClr val="bg1"/>
              </a:solidFill>
              <a:latin typeface="Calibri" panose="020F0502020204030204" pitchFamily="34" charset="0"/>
            </a:endParaRPr>
          </a:p>
        </p:txBody>
      </p:sp>
      <p:sp>
        <p:nvSpPr>
          <p:cNvPr id="22" name="TextBox 21"/>
          <p:cNvSpPr txBox="1"/>
          <p:nvPr/>
        </p:nvSpPr>
        <p:spPr>
          <a:xfrm>
            <a:off x="-1" y="5619714"/>
            <a:ext cx="2145339" cy="369332"/>
          </a:xfrm>
          <a:prstGeom prst="rect">
            <a:avLst/>
          </a:prstGeom>
          <a:noFill/>
        </p:spPr>
        <p:txBody>
          <a:bodyPr wrap="square" rtlCol="0">
            <a:spAutoFit/>
          </a:bodyPr>
          <a:lstStyle/>
          <a:p>
            <a:r>
              <a:rPr lang="en-IN" b="1" dirty="0" err="1">
                <a:solidFill>
                  <a:srgbClr val="000000"/>
                </a:solidFill>
              </a:rPr>
              <a:t>M.Shanmukha</a:t>
            </a:r>
            <a:r>
              <a:rPr lang="en-IN" b="1" dirty="0">
                <a:solidFill>
                  <a:srgbClr val="000000"/>
                </a:solidFill>
              </a:rPr>
              <a:t> mani</a:t>
            </a:r>
            <a:endParaRPr lang="en-IN" b="1" dirty="0">
              <a:solidFill>
                <a:srgbClr val="000000"/>
              </a:solidFill>
            </a:endParaRPr>
          </a:p>
        </p:txBody>
      </p:sp>
      <p:sp>
        <p:nvSpPr>
          <p:cNvPr id="25" name="TextBox 24"/>
          <p:cNvSpPr txBox="1"/>
          <p:nvPr/>
        </p:nvSpPr>
        <p:spPr>
          <a:xfrm>
            <a:off x="365760" y="6032589"/>
            <a:ext cx="6139089" cy="523220"/>
          </a:xfrm>
          <a:prstGeom prst="rect">
            <a:avLst/>
          </a:prstGeom>
          <a:noFill/>
        </p:spPr>
        <p:txBody>
          <a:bodyPr wrap="square" rtlCol="0">
            <a:spAutoFit/>
          </a:bodyPr>
          <a:lstStyle/>
          <a:p>
            <a:r>
              <a:rPr lang="en-IN" sz="1400" b="1" dirty="0">
                <a:solidFill>
                  <a:srgbClr val="000000"/>
                </a:solidFill>
                <a:latin typeface="Calibri" panose="020F0502020204030204" pitchFamily="34" charset="0"/>
              </a:rPr>
              <a:t>College Name : VELTECH RANGARAJAN DR.SAGUNTHALA R&amp;D INSTITUTE OF SCIENCE AND TECCHNOLOGY</a:t>
            </a:r>
            <a:endParaRPr lang="en-IN" b="1" dirty="0">
              <a:solidFill>
                <a:srgbClr val="000000"/>
              </a:solidFill>
            </a:endParaRPr>
          </a:p>
        </p:txBody>
      </p:sp>
      <p:sp>
        <p:nvSpPr>
          <p:cNvPr id="26" name="Title 1"/>
          <p:cNvSpPr txBox="1"/>
          <p:nvPr/>
        </p:nvSpPr>
        <p:spPr>
          <a:xfrm>
            <a:off x="5785802" y="4215450"/>
            <a:ext cx="6406469" cy="113611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C00000"/>
                </a:solidFill>
              </a:rPr>
              <a:t>IMAGE TRANSMISSION USING UNDER WATER WIRELESS OPTICAL COMMUNICATION </a:t>
            </a:r>
            <a:endParaRPr lang="en-IN" sz="3200" dirty="0">
              <a:solidFill>
                <a:srgbClr val="C00000"/>
              </a:solidFill>
            </a:endParaRPr>
          </a:p>
        </p:txBody>
      </p:sp>
      <p:sp>
        <p:nvSpPr>
          <p:cNvPr id="28" name="TextBox 27"/>
          <p:cNvSpPr txBox="1"/>
          <p:nvPr/>
        </p:nvSpPr>
        <p:spPr>
          <a:xfrm>
            <a:off x="365760" y="6485595"/>
            <a:ext cx="4210959" cy="307777"/>
          </a:xfrm>
          <a:prstGeom prst="rect">
            <a:avLst/>
          </a:prstGeom>
          <a:noFill/>
        </p:spPr>
        <p:txBody>
          <a:bodyPr wrap="square" rtlCol="0">
            <a:spAutoFit/>
          </a:bodyPr>
          <a:lstStyle/>
          <a:p>
            <a:r>
              <a:rPr lang="en-IN" sz="1400" b="1" dirty="0">
                <a:solidFill>
                  <a:srgbClr val="000000"/>
                </a:solidFill>
                <a:latin typeface="Calibri" panose="020F0502020204030204" pitchFamily="34" charset="0"/>
              </a:rPr>
              <a:t>Reference Number : 201384</a:t>
            </a:r>
            <a:endParaRPr lang="en-IN" b="1" dirty="0">
              <a:solidFill>
                <a:srgbClr val="000000"/>
              </a:solidFill>
            </a:endParaRPr>
          </a:p>
        </p:txBody>
      </p:sp>
      <p:pic>
        <p:nvPicPr>
          <p:cNvPr id="31" name="Picture 30"/>
          <p:cNvPicPr>
            <a:picLocks noChangeAspect="1"/>
          </p:cNvPicPr>
          <p:nvPr/>
        </p:nvPicPr>
        <p:blipFill>
          <a:blip r:embed="rId5"/>
          <a:stretch>
            <a:fillRect/>
          </a:stretch>
        </p:blipFill>
        <p:spPr>
          <a:xfrm>
            <a:off x="4362994" y="1645884"/>
            <a:ext cx="4148812" cy="1238615"/>
          </a:xfrm>
          <a:prstGeom prst="rect">
            <a:avLst/>
          </a:prstGeom>
        </p:spPr>
      </p:pic>
      <p:sp>
        <p:nvSpPr>
          <p:cNvPr id="18" name="TextBox 17"/>
          <p:cNvSpPr txBox="1"/>
          <p:nvPr/>
        </p:nvSpPr>
        <p:spPr>
          <a:xfrm>
            <a:off x="2081587" y="5615016"/>
            <a:ext cx="2495132" cy="369332"/>
          </a:xfrm>
          <a:prstGeom prst="rect">
            <a:avLst/>
          </a:prstGeom>
          <a:noFill/>
        </p:spPr>
        <p:txBody>
          <a:bodyPr wrap="square" rtlCol="0">
            <a:spAutoFit/>
          </a:bodyPr>
          <a:lstStyle/>
          <a:p>
            <a:r>
              <a:rPr lang="en-IN" b="1" dirty="0" err="1">
                <a:solidFill>
                  <a:srgbClr val="000000"/>
                </a:solidFill>
              </a:rPr>
              <a:t>L.Pavan</a:t>
            </a:r>
            <a:r>
              <a:rPr lang="en-IN" b="1" dirty="0">
                <a:solidFill>
                  <a:srgbClr val="000000"/>
                </a:solidFill>
              </a:rPr>
              <a:t> Kumar Reddy</a:t>
            </a:r>
            <a:endParaRPr lang="en-IN" b="1" dirty="0">
              <a:solidFill>
                <a:srgbClr val="000000"/>
              </a:solidFill>
            </a:endParaRPr>
          </a:p>
        </p:txBody>
      </p:sp>
      <p:sp>
        <p:nvSpPr>
          <p:cNvPr id="23" name="TextBox 22"/>
          <p:cNvSpPr txBox="1"/>
          <p:nvPr/>
        </p:nvSpPr>
        <p:spPr>
          <a:xfrm>
            <a:off x="4226926" y="5597299"/>
            <a:ext cx="1442592" cy="369332"/>
          </a:xfrm>
          <a:prstGeom prst="rect">
            <a:avLst/>
          </a:prstGeom>
          <a:noFill/>
        </p:spPr>
        <p:txBody>
          <a:bodyPr wrap="square" rtlCol="0">
            <a:spAutoFit/>
          </a:bodyPr>
          <a:lstStyle/>
          <a:p>
            <a:pPr algn="ctr"/>
            <a:r>
              <a:rPr lang="en-IN" b="1" dirty="0" err="1">
                <a:solidFill>
                  <a:srgbClr val="000000"/>
                </a:solidFill>
              </a:rPr>
              <a:t>G.Yazhini</a:t>
            </a:r>
            <a:endParaRPr lang="en-IN" b="1" dirty="0">
              <a:solidFill>
                <a:srgbClr val="000000"/>
              </a:solidFill>
            </a:endParaRPr>
          </a:p>
        </p:txBody>
      </p:sp>
      <p:pic>
        <p:nvPicPr>
          <p:cNvPr id="1026" name="Picture 2" descr="SDG 14. Life Below W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4849" y="5788061"/>
            <a:ext cx="5687151" cy="88719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65760" y="1933303"/>
            <a:ext cx="3278777" cy="338554"/>
          </a:xfrm>
          <a:prstGeom prst="rect">
            <a:avLst/>
          </a:prstGeom>
          <a:noFill/>
        </p:spPr>
        <p:txBody>
          <a:bodyPr wrap="square" rtlCol="0">
            <a:spAutoFit/>
          </a:bodyPr>
          <a:lstStyle/>
          <a:p>
            <a:pPr algn="ctr"/>
            <a:r>
              <a:rPr lang="en-US" sz="1600" b="1" dirty="0">
                <a:solidFill>
                  <a:schemeClr val="accent4">
                    <a:lumMod val="50000"/>
                  </a:schemeClr>
                </a:solidFill>
              </a:rPr>
              <a:t>Joint Collaborative Event </a:t>
            </a:r>
            <a:endParaRPr lang="en-IN" sz="1600" b="1" dirty="0">
              <a:solidFill>
                <a:schemeClr val="accent4">
                  <a:lumMod val="50000"/>
                </a:schemeClr>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302" y="4263308"/>
            <a:ext cx="1556709" cy="1358371"/>
          </a:xfrm>
          <a:prstGeom prst="rect">
            <a:avLst/>
          </a:prstGeom>
        </p:spPr>
      </p:pic>
      <p:pic>
        <p:nvPicPr>
          <p:cNvPr id="5" name="Picture 4"/>
          <p:cNvPicPr>
            <a:picLocks noChangeAspect="1"/>
          </p:cNvPicPr>
          <p:nvPr/>
        </p:nvPicPr>
        <p:blipFill rotWithShape="1">
          <a:blip r:embed="rId8"/>
          <a:srcRect l="782" t="14503" r="65794" b="20124"/>
          <a:stretch>
            <a:fillRect/>
          </a:stretch>
        </p:blipFill>
        <p:spPr>
          <a:xfrm>
            <a:off x="4272843" y="4339195"/>
            <a:ext cx="1396675" cy="12275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sp>
        <p:nvSpPr>
          <p:cNvPr id="3" name="Content Placeholder 2"/>
          <p:cNvSpPr>
            <a:spLocks noGrp="1"/>
          </p:cNvSpPr>
          <p:nvPr>
            <p:ph idx="1"/>
          </p:nvPr>
        </p:nvSpPr>
        <p:spPr>
          <a:xfrm>
            <a:off x="252663" y="1825624"/>
            <a:ext cx="11634537" cy="4683459"/>
          </a:xfrm>
        </p:spPr>
        <p:txBody>
          <a:bodyPr/>
          <a:lstStyle/>
          <a:p>
            <a:pPr marL="0" indent="0">
              <a:buNone/>
            </a:pPr>
            <a:endParaRPr lang="en-IN" dirty="0"/>
          </a:p>
          <a:p>
            <a:pPr marL="0" indent="0">
              <a:buNone/>
            </a:pP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Content Placeholder 3"/>
          <p:cNvSpPr txBox="1"/>
          <p:nvPr/>
        </p:nvSpPr>
        <p:spPr>
          <a:xfrm>
            <a:off x="509337" y="1508960"/>
            <a:ext cx="10956758" cy="50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solidFill>
                  <a:srgbClr val="002060"/>
                </a:solidFill>
              </a:rPr>
              <a:t>Pros and Cons of the solution</a:t>
            </a:r>
            <a:endParaRPr lang="en-IN" sz="2400" dirty="0">
              <a:solidFill>
                <a:srgbClr val="002060"/>
              </a:solidFill>
            </a:endParaRPr>
          </a:p>
        </p:txBody>
      </p:sp>
      <p:pic>
        <p:nvPicPr>
          <p:cNvPr id="11"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nvGraphicFramePr>
        <p:xfrm>
          <a:off x="1535697" y="2433830"/>
          <a:ext cx="9120605" cy="3458114"/>
        </p:xfrm>
        <a:graphic>
          <a:graphicData uri="http://schemas.openxmlformats.org/drawingml/2006/table">
            <a:tbl>
              <a:tblPr firstRow="1" bandRow="1">
                <a:tableStyleId>{073A0DAA-6AF3-43AB-8588-CEC1D06C72B9}</a:tableStyleId>
              </a:tblPr>
              <a:tblGrid>
                <a:gridCol w="4604130"/>
                <a:gridCol w="4516475"/>
              </a:tblGrid>
              <a:tr h="397602">
                <a:tc>
                  <a:txBody>
                    <a:bodyPr/>
                    <a:lstStyle/>
                    <a:p>
                      <a:pPr algn="ctr"/>
                      <a:r>
                        <a:rPr lang="en-IN" dirty="0">
                          <a:solidFill>
                            <a:schemeClr val="tx1"/>
                          </a:solidFill>
                          <a:latin typeface="Times New Roman" panose="02020603050405020304" pitchFamily="18" charset="0"/>
                          <a:cs typeface="Times New Roman" panose="02020603050405020304" pitchFamily="18" charset="0"/>
                        </a:rPr>
                        <a:t>Pros </a:t>
                      </a:r>
                      <a:endParaRPr lang="en-IN"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chemeClr val="tx1"/>
                          </a:solidFill>
                          <a:latin typeface="Times New Roman" panose="02020603050405020304" pitchFamily="18" charset="0"/>
                          <a:cs typeface="Times New Roman" panose="02020603050405020304" pitchFamily="18" charset="0"/>
                        </a:rPr>
                        <a:t>Cons</a:t>
                      </a:r>
                      <a:endParaRPr lang="en-IN"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5108">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High Data Rates(10’s of Kilobits Per Second)</a:t>
                      </a:r>
                      <a:endParaRPr lang="en-IN"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b="0" i="0" kern="1200">
                          <a:solidFill>
                            <a:schemeClr val="dk1"/>
                          </a:solidFill>
                          <a:effectLst/>
                          <a:latin typeface="Times New Roman" panose="02020603050405020304" pitchFamily="18" charset="0"/>
                          <a:ea typeface="+mn-ea"/>
                          <a:cs typeface="Times New Roman" panose="02020603050405020304" pitchFamily="18" charset="0"/>
                        </a:rPr>
                        <a:t>Limited Range</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5108">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Reduced Latency(</a:t>
                      </a:r>
                      <a:r>
                        <a:rPr lang="en-US" sz="1800" b="0" i="0" kern="1200" dirty="0">
                          <a:solidFill>
                            <a:schemeClr val="dk1"/>
                          </a:solidFill>
                          <a:effectLst/>
                          <a:latin typeface="+mn-lt"/>
                          <a:ea typeface="+mn-ea"/>
                          <a:cs typeface="+mn-cs"/>
                        </a:rPr>
                        <a:t>Light signals travel at the speed of light</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IN"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Environmental Sensitivity(</a:t>
                      </a:r>
                      <a:r>
                        <a:rPr lang="en-US" sz="1800" b="0" i="0" kern="1200" dirty="0">
                          <a:solidFill>
                            <a:schemeClr val="dk1"/>
                          </a:solidFill>
                          <a:effectLst/>
                          <a:latin typeface="+mn-lt"/>
                          <a:ea typeface="+mn-ea"/>
                          <a:cs typeface="+mn-cs"/>
                        </a:rPr>
                        <a:t>water temperature, salinity, and ambient light levels</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5108">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Less Interference</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Line-of-Sight Requirement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5108">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Enhanced Security</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Cost and Complexity</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5108">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Versatility</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Power Consumption</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sp>
        <p:nvSpPr>
          <p:cNvPr id="3" name="Content Placeholder 2"/>
          <p:cNvSpPr>
            <a:spLocks noGrp="1"/>
          </p:cNvSpPr>
          <p:nvPr>
            <p:ph idx="1"/>
          </p:nvPr>
        </p:nvSpPr>
        <p:spPr>
          <a:xfrm>
            <a:off x="252663" y="1825624"/>
            <a:ext cx="11634537" cy="4683459"/>
          </a:xfrm>
        </p:spPr>
        <p:txBody>
          <a:bodyPr/>
          <a:lstStyle/>
          <a:p>
            <a:pPr marL="0" indent="0">
              <a:buNone/>
            </a:pPr>
            <a:endParaRPr lang="en-IN" dirty="0"/>
          </a:p>
          <a:p>
            <a:pPr marL="0" indent="0">
              <a:buNone/>
            </a:pP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Content Placeholder 3"/>
          <p:cNvSpPr txBox="1"/>
          <p:nvPr/>
        </p:nvSpPr>
        <p:spPr>
          <a:xfrm>
            <a:off x="509336" y="1508960"/>
            <a:ext cx="11209421" cy="50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latin typeface="Times New Roman" panose="02020603050405020304" pitchFamily="18" charset="0"/>
                <a:cs typeface="Times New Roman" panose="02020603050405020304" pitchFamily="18" charset="0"/>
              </a:rPr>
              <a:t>References</a:t>
            </a:r>
            <a:endParaRPr lang="en-IN" dirty="0">
              <a:solidFill>
                <a:srgbClr val="002060"/>
              </a:solidFill>
              <a:latin typeface="Times New Roman" panose="02020603050405020304" pitchFamily="18" charset="0"/>
              <a:cs typeface="Times New Roman" panose="02020603050405020304" pitchFamily="18" charset="0"/>
            </a:endParaRPr>
          </a:p>
        </p:txBody>
      </p:sp>
      <p:pic>
        <p:nvPicPr>
          <p:cNvPr id="11"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96593" y="2276099"/>
            <a:ext cx="10946675" cy="4197559"/>
          </a:xfrm>
          <a:prstGeom prst="rect">
            <a:avLst/>
          </a:prstGeom>
        </p:spPr>
        <p:txBody>
          <a:bodyPr wrap="square">
            <a:spAutoFit/>
          </a:bodyPr>
          <a:lstStyle/>
          <a:p>
            <a:pPr algn="just">
              <a:lnSpc>
                <a:spcPct val="150000"/>
              </a:lnSpc>
            </a:pPr>
            <a:r>
              <a:rPr lang="en-IN" dirty="0">
                <a:latin typeface="Times New Roman" panose="02020603050405020304" pitchFamily="18" charset="0"/>
                <a:cs typeface="Times New Roman" panose="02020603050405020304" pitchFamily="18" charset="0"/>
              </a:rPr>
              <a:t>1] Lin, </a:t>
            </a:r>
            <a:r>
              <a:rPr lang="en-IN" dirty="0" err="1">
                <a:latin typeface="Times New Roman" panose="02020603050405020304" pitchFamily="18" charset="0"/>
                <a:cs typeface="Times New Roman" panose="02020603050405020304" pitchFamily="18" charset="0"/>
              </a:rPr>
              <a:t>Aobo</a:t>
            </a:r>
            <a:r>
              <a:rPr lang="en-IN" dirty="0">
                <a:latin typeface="Times New Roman" panose="02020603050405020304" pitchFamily="18" charset="0"/>
                <a:cs typeface="Times New Roman" panose="02020603050405020304" pitchFamily="18" charset="0"/>
              </a:rPr>
              <a:t>, Zheng Tong, Yuhang Song, </a:t>
            </a:r>
            <a:r>
              <a:rPr lang="en-IN" dirty="0" err="1">
                <a:latin typeface="Times New Roman" panose="02020603050405020304" pitchFamily="18" charset="0"/>
                <a:cs typeface="Times New Roman" panose="02020603050405020304" pitchFamily="18" charset="0"/>
              </a:rPr>
              <a:t>Meiwei</a:t>
            </a:r>
            <a:r>
              <a:rPr lang="en-IN" dirty="0">
                <a:latin typeface="Times New Roman" panose="02020603050405020304" pitchFamily="18" charset="0"/>
                <a:cs typeface="Times New Roman" panose="02020603050405020304" pitchFamily="18" charset="0"/>
              </a:rPr>
              <a:t> Kong, and Jing Xu. ”Underwater wireless optical communication system using blue LEDs.” In Journal of Physics: Conference Series, vol. 679, no. 1, p. 012032. IOP Publishing, 2020.</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[2] Schirripa </a:t>
            </a:r>
            <a:r>
              <a:rPr lang="en-IN" dirty="0" err="1">
                <a:latin typeface="Times New Roman" panose="02020603050405020304" pitchFamily="18" charset="0"/>
                <a:cs typeface="Times New Roman" panose="02020603050405020304" pitchFamily="18" charset="0"/>
              </a:rPr>
              <a:t>Spagnolo</a:t>
            </a:r>
            <a:r>
              <a:rPr lang="en-IN" dirty="0">
                <a:latin typeface="Times New Roman" panose="02020603050405020304" pitchFamily="18" charset="0"/>
                <a:cs typeface="Times New Roman" panose="02020603050405020304" pitchFamily="18" charset="0"/>
              </a:rPr>
              <a:t>, Giuseppe, Lorenzo </a:t>
            </a:r>
            <a:r>
              <a:rPr lang="en-IN" dirty="0" err="1">
                <a:latin typeface="Times New Roman" panose="02020603050405020304" pitchFamily="18" charset="0"/>
                <a:cs typeface="Times New Roman" panose="02020603050405020304" pitchFamily="18" charset="0"/>
              </a:rPr>
              <a:t>Cozzella</a:t>
            </a:r>
            <a:r>
              <a:rPr lang="en-IN" dirty="0">
                <a:latin typeface="Times New Roman" panose="02020603050405020304" pitchFamily="18" charset="0"/>
                <a:cs typeface="Times New Roman" panose="02020603050405020304" pitchFamily="18" charset="0"/>
              </a:rPr>
              <a:t>, and Fabio </a:t>
            </a:r>
            <a:r>
              <a:rPr lang="en-IN" dirty="0" err="1">
                <a:latin typeface="Times New Roman" panose="02020603050405020304" pitchFamily="18" charset="0"/>
                <a:cs typeface="Times New Roman" panose="02020603050405020304" pitchFamily="18" charset="0"/>
              </a:rPr>
              <a:t>Leccese</a:t>
            </a:r>
            <a:r>
              <a:rPr lang="en-IN" dirty="0">
                <a:latin typeface="Times New Roman" panose="02020603050405020304" pitchFamily="18" charset="0"/>
                <a:cs typeface="Times New Roman" panose="02020603050405020304" pitchFamily="18" charset="0"/>
              </a:rPr>
              <a:t>. ”Underwater optical wireless communications: Overview.” Sensors 20, no. 8 (2020): 2261. </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[3] Wu, F.M., Lin, C.T., Wei, C.C., Chen, C.W., Chen, Z.Y., Huang, H.T. and Chi, S., 2020. Performance comparison of OFDM signal and CAP signal over high capacity RGB-LED-based WDM visible light communication. IEEE photonics journal, 5(4), pp.7901507-7901507.</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 [4] </a:t>
            </a:r>
            <a:r>
              <a:rPr lang="en-IN" dirty="0" err="1">
                <a:latin typeface="Times New Roman" panose="02020603050405020304" pitchFamily="18" charset="0"/>
                <a:cs typeface="Times New Roman" panose="02020603050405020304" pitchFamily="18" charset="0"/>
              </a:rPr>
              <a:t>Anguita</a:t>
            </a:r>
            <a:r>
              <a:rPr lang="en-IN" dirty="0">
                <a:latin typeface="Times New Roman" panose="02020603050405020304" pitchFamily="18" charset="0"/>
                <a:cs typeface="Times New Roman" panose="02020603050405020304" pitchFamily="18" charset="0"/>
              </a:rPr>
              <a:t>, Davide, Davide </a:t>
            </a:r>
            <a:r>
              <a:rPr lang="en-IN" dirty="0" err="1">
                <a:latin typeface="Times New Roman" panose="02020603050405020304" pitchFamily="18" charset="0"/>
                <a:cs typeface="Times New Roman" panose="02020603050405020304" pitchFamily="18" charset="0"/>
              </a:rPr>
              <a:t>Brizzolara</a:t>
            </a:r>
            <a:r>
              <a:rPr lang="en-IN" dirty="0">
                <a:latin typeface="Times New Roman" panose="02020603050405020304" pitchFamily="18" charset="0"/>
                <a:cs typeface="Times New Roman" panose="02020603050405020304" pitchFamily="18" charset="0"/>
              </a:rPr>
              <a:t>, and Giancarlo </a:t>
            </a:r>
            <a:r>
              <a:rPr lang="en-IN" dirty="0" err="1">
                <a:latin typeface="Times New Roman" panose="02020603050405020304" pitchFamily="18" charset="0"/>
                <a:cs typeface="Times New Roman" panose="02020603050405020304" pitchFamily="18" charset="0"/>
              </a:rPr>
              <a:t>Parodi</a:t>
            </a:r>
            <a:r>
              <a:rPr lang="en-IN" dirty="0">
                <a:latin typeface="Times New Roman" panose="02020603050405020304" pitchFamily="18" charset="0"/>
                <a:cs typeface="Times New Roman" panose="02020603050405020304" pitchFamily="18" charset="0"/>
              </a:rPr>
              <a:t>. ”Building an underwater wireless sensor network based on optical: Communication: Research challenges and current results.” In 2009 third international conference on sensor technologies and applications, pp. 476-479. IEEE, 2019.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sp>
        <p:nvSpPr>
          <p:cNvPr id="3" name="Content Placeholder 2"/>
          <p:cNvSpPr>
            <a:spLocks noGrp="1"/>
          </p:cNvSpPr>
          <p:nvPr>
            <p:ph idx="1"/>
          </p:nvPr>
        </p:nvSpPr>
        <p:spPr>
          <a:xfrm>
            <a:off x="252663" y="1825624"/>
            <a:ext cx="11634537" cy="4683459"/>
          </a:xfrm>
        </p:spPr>
        <p:txBody>
          <a:bodyPr/>
          <a:lstStyle/>
          <a:p>
            <a:pPr marL="0" indent="0">
              <a:buNone/>
            </a:pPr>
            <a:endParaRPr lang="en-IN" dirty="0"/>
          </a:p>
          <a:p>
            <a:pPr marL="0" indent="0">
              <a:buNone/>
            </a:pP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3520479" y="1824608"/>
            <a:ext cx="4745216" cy="1107996"/>
          </a:xfrm>
          <a:prstGeom prst="rect">
            <a:avLst/>
          </a:prstGeom>
        </p:spPr>
        <p:txBody>
          <a:bodyPr wrap="square">
            <a:spAutoFit/>
          </a:bodyPr>
          <a:lstStyle/>
          <a:p>
            <a:pPr algn="ctr"/>
            <a:r>
              <a:rPr lang="en-IN" sz="6600" b="1" dirty="0">
                <a:solidFill>
                  <a:srgbClr val="002060"/>
                </a:solidFill>
              </a:rPr>
              <a:t>THANK YOU</a:t>
            </a:r>
            <a:endParaRPr lang="en-IN" sz="6600" b="1" dirty="0">
              <a:solidFill>
                <a:srgbClr val="002060"/>
              </a:solidFill>
            </a:endParaRPr>
          </a:p>
        </p:txBody>
      </p:sp>
      <p:pic>
        <p:nvPicPr>
          <p:cNvPr id="11" name="Picture 2" descr="Measuring the distance to the SDGs"/>
          <p:cNvPicPr>
            <a:picLocks noChangeAspect="1" noChangeArrowheads="1"/>
          </p:cNvPicPr>
          <p:nvPr/>
        </p:nvPicPr>
        <p:blipFill rotWithShape="1">
          <a:blip r:embed="rId4">
            <a:extLst>
              <a:ext uri="{28A0092B-C50C-407E-A947-70E740481C1C}">
                <a14:useLocalDpi xmlns:a14="http://schemas.microsoft.com/office/drawing/2010/main" val="0"/>
              </a:ext>
            </a:extLst>
          </a:blip>
          <a:srcRect t="13914" b="8418"/>
          <a:stretch>
            <a:fillRect/>
          </a:stretch>
        </p:blipFill>
        <p:spPr bwMode="auto">
          <a:xfrm>
            <a:off x="2394281" y="2803356"/>
            <a:ext cx="6754168" cy="38019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Goal 14 | Department of Economic and Social Affai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sp>
        <p:nvSpPr>
          <p:cNvPr id="3" name="Content Placeholder 2"/>
          <p:cNvSpPr>
            <a:spLocks noGrp="1"/>
          </p:cNvSpPr>
          <p:nvPr>
            <p:ph idx="1"/>
          </p:nvPr>
        </p:nvSpPr>
        <p:spPr>
          <a:xfrm>
            <a:off x="240632" y="2186572"/>
            <a:ext cx="11766884" cy="3757029"/>
          </a:xfrm>
        </p:spPr>
        <p:txBody>
          <a:bodyPr>
            <a:normAutofit/>
          </a:bodyPr>
          <a:lstStyle/>
          <a:p>
            <a:pPr>
              <a:buFont typeface="Wingdings" panose="05000000000000000000" pitchFamily="2" charset="2"/>
              <a:buChar char="Ø"/>
            </a:pPr>
            <a:r>
              <a:rPr lang="en-IN" sz="2400" dirty="0">
                <a:solidFill>
                  <a:srgbClr val="680000"/>
                </a:solidFill>
              </a:rPr>
              <a:t>Not more than 12 slides</a:t>
            </a:r>
            <a:endParaRPr lang="en-IN" sz="2400" dirty="0">
              <a:solidFill>
                <a:srgbClr val="680000"/>
              </a:solidFill>
            </a:endParaRPr>
          </a:p>
          <a:p>
            <a:pPr>
              <a:buFont typeface="Wingdings" panose="05000000000000000000" pitchFamily="2" charset="2"/>
              <a:buChar char="Ø"/>
            </a:pPr>
            <a:r>
              <a:rPr lang="en-IN" sz="2400" dirty="0">
                <a:solidFill>
                  <a:srgbClr val="680000"/>
                </a:solidFill>
              </a:rPr>
              <a:t>Do not give any theoretical fundamentals.</a:t>
            </a:r>
            <a:endParaRPr lang="en-IN" sz="2400" dirty="0">
              <a:solidFill>
                <a:srgbClr val="680000"/>
              </a:solidFill>
            </a:endParaRPr>
          </a:p>
          <a:p>
            <a:pPr>
              <a:buFont typeface="Wingdings" panose="05000000000000000000" pitchFamily="2" charset="2"/>
              <a:buChar char="Ø"/>
            </a:pPr>
            <a:r>
              <a:rPr lang="en-US" sz="2400" dirty="0">
                <a:solidFill>
                  <a:srgbClr val="680000"/>
                </a:solidFill>
              </a:rPr>
              <a:t>Illustrate with suitable  means such as Drawings, examples, algorithms, flow chart </a:t>
            </a:r>
            <a:r>
              <a:rPr lang="en-US" sz="2400" dirty="0" err="1">
                <a:solidFill>
                  <a:srgbClr val="680000"/>
                </a:solidFill>
              </a:rPr>
              <a:t>etc</a:t>
            </a:r>
            <a:endParaRPr lang="en-US" sz="2400" dirty="0">
              <a:solidFill>
                <a:srgbClr val="680000"/>
              </a:solidFill>
            </a:endParaRPr>
          </a:p>
          <a:p>
            <a:pPr>
              <a:buFont typeface="Wingdings" panose="05000000000000000000" pitchFamily="2" charset="2"/>
              <a:buChar char="Ø"/>
            </a:pPr>
            <a:r>
              <a:rPr lang="en-IN" sz="2400" dirty="0">
                <a:solidFill>
                  <a:srgbClr val="680000"/>
                </a:solidFill>
              </a:rPr>
              <a:t>Use consistent  format</a:t>
            </a:r>
            <a:endParaRPr lang="en-IN" sz="2400" dirty="0">
              <a:solidFill>
                <a:srgbClr val="680000"/>
              </a:solidFill>
            </a:endParaRPr>
          </a:p>
          <a:p>
            <a:pPr>
              <a:buFont typeface="Wingdings" panose="05000000000000000000" pitchFamily="2" charset="2"/>
              <a:buChar char="Ø"/>
            </a:pPr>
            <a:r>
              <a:rPr lang="en-US" sz="2400" dirty="0">
                <a:solidFill>
                  <a:srgbClr val="680000"/>
                </a:solidFill>
              </a:rPr>
              <a:t>Check for spelling and grammar – ensure no errors (spell check) </a:t>
            </a:r>
            <a:endParaRPr lang="en-US" sz="2400" dirty="0">
              <a:solidFill>
                <a:srgbClr val="680000"/>
              </a:solidFill>
            </a:endParaRPr>
          </a:p>
          <a:p>
            <a:pPr>
              <a:buFont typeface="Wingdings" panose="05000000000000000000" pitchFamily="2" charset="2"/>
              <a:buChar char="Ø"/>
            </a:pPr>
            <a:r>
              <a:rPr lang="en-US" sz="2400" dirty="0">
                <a:solidFill>
                  <a:srgbClr val="680000"/>
                </a:solidFill>
              </a:rPr>
              <a:t>Highlight the major advantages of the  technique/method  proposed when compared with other techniques or  conventional techniques</a:t>
            </a:r>
            <a:endParaRPr lang="en-IN" sz="2400" dirty="0">
              <a:solidFill>
                <a:srgbClr val="680000"/>
              </a:solidFill>
            </a:endParaRPr>
          </a:p>
          <a:p>
            <a:pPr>
              <a:buFont typeface="Wingdings" panose="05000000000000000000" pitchFamily="2" charset="2"/>
              <a:buChar char="Ø"/>
            </a:pPr>
            <a:r>
              <a:rPr lang="en-IN" sz="2400" dirty="0">
                <a:solidFill>
                  <a:srgbClr val="680000"/>
                </a:solidFill>
              </a:rPr>
              <a:t>While uploading the PPT file, rename as VISAI Reference Number.</a:t>
            </a:r>
            <a:endParaRPr lang="en-IN" sz="2000" dirty="0">
              <a:solidFill>
                <a:srgbClr val="680000"/>
              </a:solidFill>
            </a:endParaRPr>
          </a:p>
          <a:p>
            <a:pPr marL="0" indent="0">
              <a:buNone/>
            </a:pP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512847" y="1499755"/>
            <a:ext cx="2040623" cy="523220"/>
          </a:xfrm>
          <a:prstGeom prst="rect">
            <a:avLst/>
          </a:prstGeom>
        </p:spPr>
        <p:txBody>
          <a:bodyPr wrap="none">
            <a:spAutoFit/>
          </a:bodyPr>
          <a:lstStyle/>
          <a:p>
            <a:r>
              <a:rPr lang="en-IN" sz="2800" b="1" dirty="0">
                <a:solidFill>
                  <a:srgbClr val="002060"/>
                </a:solidFill>
              </a:rPr>
              <a:t>GUIDELINES</a:t>
            </a:r>
            <a:r>
              <a:rPr lang="en-IN" sz="2400" b="1" dirty="0"/>
              <a:t> </a:t>
            </a:r>
            <a:endParaRPr lang="en-IN" sz="2400" b="1" dirty="0"/>
          </a:p>
        </p:txBody>
      </p:sp>
      <p:pic>
        <p:nvPicPr>
          <p:cNvPr id="12"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p:txBody>
      </p:sp>
      <p:sp>
        <p:nvSpPr>
          <p:cNvPr id="4" name="Rectangle 3"/>
          <p:cNvSpPr/>
          <p:nvPr/>
        </p:nvSpPr>
        <p:spPr>
          <a:xfrm>
            <a:off x="443794" y="1219589"/>
            <a:ext cx="1437257" cy="523220"/>
          </a:xfrm>
          <a:prstGeom prst="rect">
            <a:avLst/>
          </a:prstGeom>
        </p:spPr>
        <p:txBody>
          <a:bodyPr wrap="square">
            <a:spAutoFit/>
          </a:bodyPr>
          <a:lstStyle/>
          <a:p>
            <a:r>
              <a:rPr lang="en-IN" sz="2800" dirty="0">
                <a:solidFill>
                  <a:srgbClr val="C00000"/>
                </a:solidFill>
              </a:rPr>
              <a:t>Index</a:t>
            </a:r>
            <a:endParaRPr lang="en-IN" sz="2800" dirty="0">
              <a:solidFill>
                <a:srgbClr val="C00000"/>
              </a:solidFill>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0161" y="182881"/>
            <a:ext cx="1854924" cy="1099442"/>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214"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7085" y="0"/>
            <a:ext cx="1698171" cy="1293223"/>
          </a:xfrm>
          <a:prstGeom prst="rect">
            <a:avLst/>
          </a:prstGeom>
        </p:spPr>
      </p:pic>
      <p:sp>
        <p:nvSpPr>
          <p:cNvPr id="9" name="Rectangle 8"/>
          <p:cNvSpPr/>
          <p:nvPr/>
        </p:nvSpPr>
        <p:spPr>
          <a:xfrm>
            <a:off x="483324" y="1280158"/>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 Placeholder 2"/>
          <p:cNvSpPr txBox="1"/>
          <p:nvPr/>
        </p:nvSpPr>
        <p:spPr>
          <a:xfrm>
            <a:off x="1069657" y="1657775"/>
            <a:ext cx="3506277" cy="380576"/>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Project Details/Problem Statement</a:t>
            </a:r>
            <a:endParaRPr lang="en-IN" sz="1600" dirty="0">
              <a:solidFill>
                <a:schemeClr val="bg1"/>
              </a:solidFill>
            </a:endParaRPr>
          </a:p>
        </p:txBody>
      </p:sp>
      <p:sp>
        <p:nvSpPr>
          <p:cNvPr id="26" name="Rounded Rectangle 25"/>
          <p:cNvSpPr/>
          <p:nvPr/>
        </p:nvSpPr>
        <p:spPr>
          <a:xfrm>
            <a:off x="489041" y="1655171"/>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IN" dirty="0">
              <a:solidFill>
                <a:schemeClr val="bg1"/>
              </a:solidFill>
            </a:endParaRPr>
          </a:p>
        </p:txBody>
      </p:sp>
      <p:sp>
        <p:nvSpPr>
          <p:cNvPr id="27" name="Rounded Rectangle 26"/>
          <p:cNvSpPr/>
          <p:nvPr/>
        </p:nvSpPr>
        <p:spPr>
          <a:xfrm>
            <a:off x="482038" y="2159180"/>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IN" dirty="0">
              <a:solidFill>
                <a:schemeClr val="bg1"/>
              </a:solidFill>
            </a:endParaRPr>
          </a:p>
        </p:txBody>
      </p:sp>
      <p:sp>
        <p:nvSpPr>
          <p:cNvPr id="28" name="Rounded Rectangle 27"/>
          <p:cNvSpPr/>
          <p:nvPr/>
        </p:nvSpPr>
        <p:spPr>
          <a:xfrm>
            <a:off x="474566" y="2641688"/>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IN" dirty="0">
              <a:solidFill>
                <a:schemeClr val="bg1"/>
              </a:solidFill>
            </a:endParaRPr>
          </a:p>
        </p:txBody>
      </p:sp>
      <p:sp>
        <p:nvSpPr>
          <p:cNvPr id="29" name="Rounded Rectangle 28"/>
          <p:cNvSpPr/>
          <p:nvPr/>
        </p:nvSpPr>
        <p:spPr>
          <a:xfrm>
            <a:off x="474196" y="3124620"/>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endParaRPr lang="en-IN" dirty="0">
              <a:solidFill>
                <a:schemeClr val="bg1"/>
              </a:solidFill>
            </a:endParaRPr>
          </a:p>
        </p:txBody>
      </p:sp>
      <p:sp>
        <p:nvSpPr>
          <p:cNvPr id="30" name="Rounded Rectangle 29"/>
          <p:cNvSpPr/>
          <p:nvPr/>
        </p:nvSpPr>
        <p:spPr>
          <a:xfrm>
            <a:off x="468284" y="3595156"/>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endParaRPr lang="en-IN" dirty="0">
              <a:solidFill>
                <a:schemeClr val="bg1"/>
              </a:solidFill>
            </a:endParaRPr>
          </a:p>
        </p:txBody>
      </p:sp>
      <p:sp>
        <p:nvSpPr>
          <p:cNvPr id="31" name="Rounded Rectangle 30"/>
          <p:cNvSpPr/>
          <p:nvPr/>
        </p:nvSpPr>
        <p:spPr>
          <a:xfrm>
            <a:off x="457943" y="4084740"/>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endParaRPr lang="en-IN" dirty="0">
              <a:solidFill>
                <a:schemeClr val="bg1"/>
              </a:solidFill>
            </a:endParaRPr>
          </a:p>
        </p:txBody>
      </p:sp>
      <p:sp>
        <p:nvSpPr>
          <p:cNvPr id="32" name="Rounded Rectangle 31"/>
          <p:cNvSpPr/>
          <p:nvPr/>
        </p:nvSpPr>
        <p:spPr>
          <a:xfrm>
            <a:off x="457572" y="4553766"/>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endParaRPr lang="en-IN" dirty="0">
              <a:solidFill>
                <a:schemeClr val="bg1"/>
              </a:solidFill>
            </a:endParaRPr>
          </a:p>
        </p:txBody>
      </p:sp>
      <p:sp>
        <p:nvSpPr>
          <p:cNvPr id="33" name="Rounded Rectangle 32"/>
          <p:cNvSpPr/>
          <p:nvPr/>
        </p:nvSpPr>
        <p:spPr>
          <a:xfrm>
            <a:off x="460318" y="5023659"/>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endParaRPr lang="en-IN" dirty="0">
              <a:solidFill>
                <a:schemeClr val="bg1"/>
              </a:solidFill>
            </a:endParaRPr>
          </a:p>
        </p:txBody>
      </p:sp>
      <p:sp>
        <p:nvSpPr>
          <p:cNvPr id="34" name="Rounded Rectangle 33"/>
          <p:cNvSpPr/>
          <p:nvPr/>
        </p:nvSpPr>
        <p:spPr>
          <a:xfrm>
            <a:off x="463485" y="5498646"/>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endParaRPr lang="en-IN" dirty="0">
              <a:solidFill>
                <a:schemeClr val="bg1"/>
              </a:solidFill>
            </a:endParaRPr>
          </a:p>
        </p:txBody>
      </p:sp>
      <p:sp>
        <p:nvSpPr>
          <p:cNvPr id="35" name="Rounded Rectangle 34"/>
          <p:cNvSpPr/>
          <p:nvPr/>
        </p:nvSpPr>
        <p:spPr>
          <a:xfrm>
            <a:off x="469769" y="5984050"/>
            <a:ext cx="522514" cy="378823"/>
          </a:xfrm>
          <a:prstGeom prst="round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endParaRPr lang="en-IN" dirty="0">
              <a:solidFill>
                <a:schemeClr val="bg1"/>
              </a:solidFill>
            </a:endParaRPr>
          </a:p>
        </p:txBody>
      </p:sp>
      <p:sp>
        <p:nvSpPr>
          <p:cNvPr id="36" name="Text Placeholder 2"/>
          <p:cNvSpPr txBox="1"/>
          <p:nvPr/>
        </p:nvSpPr>
        <p:spPr>
          <a:xfrm>
            <a:off x="1098232" y="2153074"/>
            <a:ext cx="3506277" cy="371051"/>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Concept of the Solution</a:t>
            </a:r>
            <a:endParaRPr lang="en-IN" sz="1600" dirty="0">
              <a:solidFill>
                <a:schemeClr val="bg1"/>
              </a:solidFill>
            </a:endParaRPr>
          </a:p>
        </p:txBody>
      </p:sp>
      <p:sp>
        <p:nvSpPr>
          <p:cNvPr id="37" name="Text Placeholder 2"/>
          <p:cNvSpPr txBox="1"/>
          <p:nvPr/>
        </p:nvSpPr>
        <p:spPr>
          <a:xfrm>
            <a:off x="1098232" y="2648374"/>
            <a:ext cx="3506277" cy="371051"/>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Novelty / Scope of Solution</a:t>
            </a:r>
            <a:endParaRPr lang="en-IN" sz="1600" dirty="0">
              <a:solidFill>
                <a:schemeClr val="bg1"/>
              </a:solidFill>
            </a:endParaRPr>
          </a:p>
        </p:txBody>
      </p:sp>
      <p:sp>
        <p:nvSpPr>
          <p:cNvPr id="38" name="Text Placeholder 2"/>
          <p:cNvSpPr txBox="1"/>
          <p:nvPr/>
        </p:nvSpPr>
        <p:spPr>
          <a:xfrm>
            <a:off x="1107757" y="3153200"/>
            <a:ext cx="3506277" cy="361526"/>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Pros and Cons of the solution</a:t>
            </a:r>
            <a:endParaRPr lang="en-IN" sz="1600" dirty="0">
              <a:solidFill>
                <a:schemeClr val="bg1"/>
              </a:solidFill>
            </a:endParaRPr>
          </a:p>
        </p:txBody>
      </p:sp>
      <p:sp>
        <p:nvSpPr>
          <p:cNvPr id="39" name="Text Placeholder 2"/>
          <p:cNvSpPr txBox="1"/>
          <p:nvPr/>
        </p:nvSpPr>
        <p:spPr>
          <a:xfrm>
            <a:off x="1079182" y="4086649"/>
            <a:ext cx="3506277" cy="409539"/>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Implementation Plan or Working Model (as the case may be)</a:t>
            </a:r>
            <a:endParaRPr lang="en-IN" sz="1600" dirty="0">
              <a:solidFill>
                <a:schemeClr val="bg1"/>
              </a:solidFill>
            </a:endParaRPr>
          </a:p>
        </p:txBody>
      </p:sp>
      <p:sp>
        <p:nvSpPr>
          <p:cNvPr id="40" name="Text Placeholder 2"/>
          <p:cNvSpPr txBox="1"/>
          <p:nvPr/>
        </p:nvSpPr>
        <p:spPr>
          <a:xfrm>
            <a:off x="1088707" y="3638974"/>
            <a:ext cx="3506277" cy="352001"/>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Technical Description</a:t>
            </a:r>
            <a:endParaRPr lang="en-IN" sz="1600" dirty="0">
              <a:solidFill>
                <a:schemeClr val="bg1"/>
              </a:solidFill>
            </a:endParaRPr>
          </a:p>
        </p:txBody>
      </p:sp>
      <p:sp>
        <p:nvSpPr>
          <p:cNvPr id="41" name="Text Placeholder 2"/>
          <p:cNvSpPr txBox="1"/>
          <p:nvPr/>
        </p:nvSpPr>
        <p:spPr>
          <a:xfrm>
            <a:off x="1088707" y="4572424"/>
            <a:ext cx="3506277" cy="371051"/>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Validation/Testing/Analysis</a:t>
            </a:r>
            <a:endParaRPr lang="en-IN" sz="1600" dirty="0">
              <a:solidFill>
                <a:schemeClr val="bg1"/>
              </a:solidFill>
            </a:endParaRPr>
          </a:p>
        </p:txBody>
      </p:sp>
      <p:sp>
        <p:nvSpPr>
          <p:cNvPr id="42" name="Text Placeholder 2"/>
          <p:cNvSpPr txBox="1"/>
          <p:nvPr/>
        </p:nvSpPr>
        <p:spPr>
          <a:xfrm>
            <a:off x="1079182" y="5029625"/>
            <a:ext cx="3506277" cy="380576"/>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Cost Estimate (If needed)</a:t>
            </a:r>
            <a:endParaRPr lang="en-IN" sz="1600" dirty="0">
              <a:solidFill>
                <a:schemeClr val="bg1"/>
              </a:solidFill>
            </a:endParaRPr>
          </a:p>
        </p:txBody>
      </p:sp>
      <p:sp>
        <p:nvSpPr>
          <p:cNvPr id="43" name="Text Placeholder 2"/>
          <p:cNvSpPr txBox="1"/>
          <p:nvPr/>
        </p:nvSpPr>
        <p:spPr>
          <a:xfrm>
            <a:off x="1081606" y="5505875"/>
            <a:ext cx="3506277" cy="361526"/>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Assumptions(if any)</a:t>
            </a:r>
            <a:endParaRPr lang="en-IN" sz="1600" dirty="0">
              <a:solidFill>
                <a:schemeClr val="bg1"/>
              </a:solidFill>
            </a:endParaRPr>
          </a:p>
        </p:txBody>
      </p:sp>
      <p:sp>
        <p:nvSpPr>
          <p:cNvPr id="44" name="Text Placeholder 2"/>
          <p:cNvSpPr txBox="1"/>
          <p:nvPr/>
        </p:nvSpPr>
        <p:spPr>
          <a:xfrm>
            <a:off x="1076064" y="6005850"/>
            <a:ext cx="3506277" cy="339531"/>
          </a:xfrm>
          <a:prstGeom prst="rect">
            <a:avLst/>
          </a:prstGeom>
          <a:solidFill>
            <a:srgbClr val="002060"/>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solidFill>
                  <a:schemeClr val="bg1"/>
                </a:solidFill>
              </a:rPr>
              <a:t>References</a:t>
            </a:r>
            <a:endParaRPr lang="en-IN" sz="1600" dirty="0">
              <a:solidFill>
                <a:schemeClr val="bg1"/>
              </a:solidFill>
            </a:endParaRPr>
          </a:p>
        </p:txBody>
      </p:sp>
      <p:pic>
        <p:nvPicPr>
          <p:cNvPr id="2050"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dia&amp;#39;s stance on SDG 14: Life Below Wa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822" y="1636900"/>
            <a:ext cx="7053944" cy="4984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sp>
        <p:nvSpPr>
          <p:cNvPr id="3" name="Content Placeholder 2"/>
          <p:cNvSpPr>
            <a:spLocks noGrp="1"/>
          </p:cNvSpPr>
          <p:nvPr>
            <p:ph idx="1"/>
          </p:nvPr>
        </p:nvSpPr>
        <p:spPr>
          <a:xfrm>
            <a:off x="252663" y="1825624"/>
            <a:ext cx="11634537" cy="4683459"/>
          </a:xfrm>
        </p:spPr>
        <p:txBody>
          <a:bodyPr/>
          <a:lstStyle/>
          <a:p>
            <a:pPr marL="0" indent="0">
              <a:buNone/>
            </a:pPr>
            <a:endParaRPr lang="en-IN" dirty="0"/>
          </a:p>
          <a:p>
            <a:pPr marL="0" indent="0">
              <a:buNone/>
            </a:pP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Content Placeholder 3"/>
          <p:cNvSpPr txBox="1"/>
          <p:nvPr/>
        </p:nvSpPr>
        <p:spPr>
          <a:xfrm>
            <a:off x="509337" y="1508960"/>
            <a:ext cx="10956758" cy="50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solidFill>
                  <a:srgbClr val="002060"/>
                </a:solidFill>
                <a:latin typeface="Times New Roman" panose="02020603050405020304" pitchFamily="18" charset="0"/>
                <a:cs typeface="Times New Roman" panose="02020603050405020304" pitchFamily="18" charset="0"/>
              </a:rPr>
              <a:t>Problem Statement</a:t>
            </a:r>
            <a:endParaRPr lang="en-IN" sz="2400" dirty="0">
              <a:solidFill>
                <a:srgbClr val="002060"/>
              </a:solidFill>
              <a:latin typeface="Times New Roman" panose="02020603050405020304" pitchFamily="18" charset="0"/>
              <a:cs typeface="Times New Roman" panose="02020603050405020304" pitchFamily="18" charset="0"/>
            </a:endParaRPr>
          </a:p>
          <a:p>
            <a:pPr marL="0" indent="0" algn="ctr">
              <a:buNone/>
            </a:pPr>
            <a:endParaRPr lang="en-IN" dirty="0">
              <a:solidFill>
                <a:srgbClr val="002060"/>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1800" b="0" i="0" dirty="0">
                <a:solidFill>
                  <a:srgbClr val="0D0D0D"/>
                </a:solidFill>
                <a:effectLst/>
                <a:latin typeface="Times New Roman" panose="02020603050405020304" pitchFamily="18" charset="0"/>
                <a:cs typeface="Times New Roman" panose="02020603050405020304" pitchFamily="18" charset="0"/>
              </a:rPr>
              <a:t>In the realm of underwater communication, the conventional methods face formidable obstacles, primarily stemming from the limitations of radio frequency (RF) transmission and the inherent light attenuation in water. This project endeavors to devise a robust solution for transmitting images underwater by harnessing the potential of wireless optical communication. The challenge lies in mitigating signal degradation, distortion, and environmental interference while upholding swift data transfer rates and superior image fidelity. Moreover, the solution should remain economically viable, energy-efficient, and adaptable to diverse underwater applications, spanning from exploration to surveillance and communication.</a:t>
            </a:r>
            <a:endParaRPr lang="en-IN" dirty="0">
              <a:solidFill>
                <a:srgbClr val="C00000"/>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IN" sz="3200" dirty="0">
              <a:solidFill>
                <a:srgbClr val="002060"/>
              </a:solidFill>
              <a:latin typeface="Times New Roman" panose="02020603050405020304" pitchFamily="18" charset="0"/>
              <a:cs typeface="Times New Roman" panose="02020603050405020304" pitchFamily="18" charset="0"/>
            </a:endParaRPr>
          </a:p>
        </p:txBody>
      </p:sp>
      <p:pic>
        <p:nvPicPr>
          <p:cNvPr id="10"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26894"/>
            <a:ext cx="1211262" cy="1211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sp>
        <p:nvSpPr>
          <p:cNvPr id="3" name="Content Placeholder 2"/>
          <p:cNvSpPr>
            <a:spLocks noGrp="1"/>
          </p:cNvSpPr>
          <p:nvPr>
            <p:ph idx="1"/>
          </p:nvPr>
        </p:nvSpPr>
        <p:spPr>
          <a:xfrm>
            <a:off x="252663" y="1825624"/>
            <a:ext cx="11634537" cy="4683459"/>
          </a:xfrm>
        </p:spPr>
        <p:txBody>
          <a:bodyPr/>
          <a:lstStyle/>
          <a:p>
            <a:pPr marL="0" indent="0">
              <a:buNone/>
            </a:pPr>
            <a:endParaRPr lang="en-IN" dirty="0"/>
          </a:p>
          <a:p>
            <a:pPr marL="0" indent="0">
              <a:buNone/>
            </a:pP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Content Placeholder 3"/>
          <p:cNvSpPr txBox="1"/>
          <p:nvPr/>
        </p:nvSpPr>
        <p:spPr>
          <a:xfrm>
            <a:off x="509337" y="1508960"/>
            <a:ext cx="10956758" cy="50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solidFill>
                  <a:srgbClr val="002060"/>
                </a:solidFill>
                <a:latin typeface="Times New Roman" panose="02020603050405020304" pitchFamily="18" charset="0"/>
                <a:cs typeface="Times New Roman" panose="02020603050405020304" pitchFamily="18" charset="0"/>
              </a:rPr>
              <a:t>Concept of the solution</a:t>
            </a:r>
            <a:endParaRPr lang="en-IN" sz="2400" dirty="0">
              <a:solidFill>
                <a:srgbClr val="002060"/>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1800" b="0" i="0" dirty="0">
                <a:solidFill>
                  <a:srgbClr val="0D0D0D"/>
                </a:solidFill>
                <a:effectLst/>
                <a:latin typeface="Times New Roman" panose="02020603050405020304" pitchFamily="18" charset="0"/>
                <a:cs typeface="Times New Roman" panose="02020603050405020304" pitchFamily="18" charset="0"/>
              </a:rPr>
              <a:t>Crafting a breakthrough solution, our focus lies on pioneering a holistic system tailored for transmitting images beneath the waves through wireless optical communication. Central to our endeavor is the creation of an adept optical transmitter, adept at seamlessly converting digital image data into subaquatic-friendly optical signals, complemented by a sophisticated receiver fortified with cutting-edge signal processing algorithms. Essential to our approach is an intricate understanding of the nuanced optical propagation dynamics underwater, guiding the refinement of modulation schemes and signal processing methodologies. Rigorous validation, spanning from controlled laboratory simulations to real-world field trials, will underscore the system's prowess, gauging its prowess across metrics including data throughput, image integrity, and operational robustness. As we navigate towards integration, envision a realm where underwater exploration, surveillance, and environmental monitoring flourish with newfound clarity, propelled by the transformative potential of wireless optical communication tailored to the depths</a:t>
            </a:r>
            <a:endParaRPr lang="en-IN" sz="3200" dirty="0">
              <a:solidFill>
                <a:srgbClr val="002060"/>
              </a:solidFill>
              <a:latin typeface="Times New Roman" panose="02020603050405020304" pitchFamily="18" charset="0"/>
              <a:cs typeface="Times New Roman" panose="02020603050405020304" pitchFamily="18" charset="0"/>
            </a:endParaRPr>
          </a:p>
        </p:txBody>
      </p:sp>
      <p:pic>
        <p:nvPicPr>
          <p:cNvPr id="11"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Content Placeholder 3"/>
          <p:cNvSpPr txBox="1"/>
          <p:nvPr/>
        </p:nvSpPr>
        <p:spPr>
          <a:xfrm>
            <a:off x="494344" y="1616409"/>
            <a:ext cx="10956758" cy="50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latin typeface="Times New Roman" panose="02020603050405020304" pitchFamily="18" charset="0"/>
                <a:cs typeface="Times New Roman" panose="02020603050405020304" pitchFamily="18" charset="0"/>
              </a:rPr>
              <a:t>Novelty / Scope of Solution</a:t>
            </a:r>
            <a:endParaRPr lang="en-IN" sz="2400" dirty="0">
              <a:latin typeface="Times New Roman" panose="02020603050405020304" pitchFamily="18" charset="0"/>
              <a:cs typeface="Times New Roman" panose="02020603050405020304" pitchFamily="18" charset="0"/>
            </a:endParaRPr>
          </a:p>
          <a:p>
            <a:pPr marL="0" indent="0" algn="ctr">
              <a:buNone/>
            </a:pPr>
            <a:endParaRPr lang="en-IN" sz="24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b="0" i="0" dirty="0">
                <a:effectLst/>
                <a:latin typeface="Times New Roman" panose="02020603050405020304" pitchFamily="18" charset="0"/>
                <a:cs typeface="Times New Roman" panose="02020603050405020304" pitchFamily="18" charset="0"/>
              </a:rPr>
              <a:t>Our innovation merges wireless optical communication with underwater imaging, departing from RF limitations. Specialized hardware and advanced algorithms optimize data transmission. This novel approach promises unparalleled clarity and reliability in underwater environments, unlocking new possibilities for exploration, surveillance, and scientific research in the depths of our oceans</a:t>
            </a:r>
            <a:r>
              <a:rPr lang="en-IN" sz="1800" b="0" i="0" dirty="0">
                <a:effectLst/>
                <a:latin typeface="Times New Roman" panose="02020603050405020304" pitchFamily="18" charset="0"/>
                <a:cs typeface="Times New Roman" panose="02020603050405020304" pitchFamily="18" charset="0"/>
              </a:rPr>
              <a:t>.</a:t>
            </a:r>
            <a:r>
              <a:rPr lang="en-US" sz="1800" b="0" i="0" dirty="0">
                <a:effectLst/>
                <a:latin typeface="Times New Roman" panose="02020603050405020304" pitchFamily="18" charset="0"/>
                <a:cs typeface="Times New Roman" panose="02020603050405020304" pitchFamily="18" charset="0"/>
              </a:rPr>
              <a:t> It includes developing compression methods suitable for optical channels, adapting modulation techniques to underwater conditions, and simulating channel behavior. Hardware solutions must address environmental factors like water turbidity and depth. Error correction and data recovery mechanisms ensure data integrity despite high error rates. Integration with applications such as surveillance and research ensures practical utility.</a:t>
            </a:r>
            <a:endParaRPr lang="en-IN" dirty="0">
              <a:latin typeface="Times New Roman" panose="02020603050405020304" pitchFamily="18" charset="0"/>
              <a:cs typeface="Times New Roman" panose="02020603050405020304" pitchFamily="18" charset="0"/>
            </a:endParaRPr>
          </a:p>
        </p:txBody>
      </p:sp>
      <p:pic>
        <p:nvPicPr>
          <p:cNvPr id="11"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537" y="509504"/>
            <a:ext cx="10515600" cy="1325563"/>
          </a:xfrm>
        </p:spPr>
        <p:txBody>
          <a:bodyPr/>
          <a:lstStyle/>
          <a:p>
            <a:br>
              <a:rPr lang="en-IN" dirty="0"/>
            </a:br>
            <a:endParaRPr lang="en-IN" dirty="0"/>
          </a:p>
        </p:txBody>
      </p:sp>
      <p:sp>
        <p:nvSpPr>
          <p:cNvPr id="3" name="Content Placeholder 2"/>
          <p:cNvSpPr>
            <a:spLocks noGrp="1"/>
          </p:cNvSpPr>
          <p:nvPr>
            <p:ph idx="1"/>
          </p:nvPr>
        </p:nvSpPr>
        <p:spPr>
          <a:xfrm>
            <a:off x="0" y="1970003"/>
            <a:ext cx="11634537" cy="4683459"/>
          </a:xfrm>
        </p:spPr>
        <p:txBody>
          <a:bodyPr/>
          <a:lstStyle/>
          <a:p>
            <a:pPr marL="0" indent="0">
              <a:buNone/>
            </a:pPr>
            <a:endParaRPr lang="en-IN" dirty="0"/>
          </a:p>
          <a:p>
            <a:pPr marL="0" indent="0">
              <a:buNone/>
            </a:pP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6805" y="351323"/>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14" y="144379"/>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8072" y="144379"/>
            <a:ext cx="1643100" cy="1251284"/>
          </a:xfrm>
          <a:prstGeom prst="rect">
            <a:avLst/>
          </a:prstGeom>
        </p:spPr>
      </p:pic>
      <p:sp>
        <p:nvSpPr>
          <p:cNvPr id="9" name="Rectangle 8"/>
          <p:cNvSpPr/>
          <p:nvPr/>
        </p:nvSpPr>
        <p:spPr>
          <a:xfrm>
            <a:off x="230661" y="1388441"/>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Content Placeholder 3"/>
          <p:cNvSpPr txBox="1"/>
          <p:nvPr/>
        </p:nvSpPr>
        <p:spPr>
          <a:xfrm>
            <a:off x="230661" y="1482473"/>
            <a:ext cx="10956758" cy="50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solidFill>
                  <a:srgbClr val="002060"/>
                </a:solidFill>
              </a:rPr>
              <a:t>Technical Description</a:t>
            </a:r>
            <a:endParaRPr lang="en-IN" sz="2400" dirty="0">
              <a:solidFill>
                <a:srgbClr val="002060"/>
              </a:solidFill>
            </a:endParaRPr>
          </a:p>
          <a:p>
            <a:pPr marL="0" indent="0">
              <a:buNone/>
            </a:pPr>
            <a:endParaRPr lang="en-IN" dirty="0">
              <a:solidFill>
                <a:srgbClr val="C00000"/>
              </a:solidFill>
            </a:endParaRPr>
          </a:p>
        </p:txBody>
      </p:sp>
      <p:pic>
        <p:nvPicPr>
          <p:cNvPr id="11"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7177" y="184720"/>
            <a:ext cx="1211262" cy="1211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82" y="5469559"/>
            <a:ext cx="11083155" cy="923330"/>
          </a:xfrm>
          <a:prstGeom prst="rect">
            <a:avLst/>
          </a:prstGeom>
          <a:noFill/>
        </p:spPr>
        <p:txBody>
          <a:bodyPr wrap="square" rtlCol="0">
            <a:spAutoFit/>
          </a:bodyPr>
          <a:lstStyle/>
          <a:p>
            <a:pPr algn="just"/>
            <a:r>
              <a:rPr lang="en-IN" b="1" i="0" dirty="0">
                <a:effectLst/>
                <a:latin typeface="Times New Roman" panose="02020603050405020304" pitchFamily="18" charset="0"/>
                <a:cs typeface="Times New Roman" panose="02020603050405020304" pitchFamily="18" charset="0"/>
              </a:rPr>
              <a:t>Description:</a:t>
            </a:r>
            <a:endParaRPr lang="en-IN" b="1" i="0" dirty="0">
              <a:effectLst/>
              <a:latin typeface="Times New Roman" panose="02020603050405020304" pitchFamily="18" charset="0"/>
              <a:cs typeface="Times New Roman" panose="02020603050405020304" pitchFamily="18" charset="0"/>
            </a:endParaRPr>
          </a:p>
          <a:p>
            <a:pPr algn="just"/>
            <a:r>
              <a:rPr lang="en-IN" b="0" i="0" dirty="0">
                <a:effectLst/>
                <a:latin typeface="Times New Roman" panose="02020603050405020304" pitchFamily="18" charset="0"/>
                <a:cs typeface="Times New Roman" panose="02020603050405020304" pitchFamily="18" charset="0"/>
              </a:rPr>
              <a:t>Underwater wireless optical communication (UWOC) enables image transmission using light. LEDs or lasers encode data; photodetectors capture signals. UWOC revolutionizes underwater data transfer, promising speed and reliability</a:t>
            </a:r>
            <a:endParaRPr lang="en-IN"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rotWithShape="1">
          <a:blip r:embed="rId5"/>
          <a:srcRect t="12311" b="18792"/>
          <a:stretch>
            <a:fillRect/>
          </a:stretch>
        </p:blipFill>
        <p:spPr>
          <a:xfrm>
            <a:off x="551382" y="1841463"/>
            <a:ext cx="5029200" cy="1602040"/>
          </a:xfrm>
          <a:prstGeom prst="rect">
            <a:avLst/>
          </a:prstGeom>
        </p:spPr>
      </p:pic>
      <p:pic>
        <p:nvPicPr>
          <p:cNvPr id="17" name="Picture 16"/>
          <p:cNvPicPr>
            <a:picLocks noChangeAspect="1"/>
          </p:cNvPicPr>
          <p:nvPr/>
        </p:nvPicPr>
        <p:blipFill rotWithShape="1">
          <a:blip r:embed="rId6"/>
          <a:srcRect t="26217"/>
          <a:stretch>
            <a:fillRect/>
          </a:stretch>
        </p:blipFill>
        <p:spPr>
          <a:xfrm>
            <a:off x="585537" y="4235159"/>
            <a:ext cx="6005081" cy="877154"/>
          </a:xfrm>
          <a:prstGeom prst="rect">
            <a:avLst/>
          </a:prstGeom>
        </p:spPr>
      </p:pic>
      <p:sp>
        <p:nvSpPr>
          <p:cNvPr id="18" name="TextBox 17"/>
          <p:cNvSpPr txBox="1"/>
          <p:nvPr/>
        </p:nvSpPr>
        <p:spPr>
          <a:xfrm>
            <a:off x="2286681" y="3469999"/>
            <a:ext cx="144225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a)Transmitter</a:t>
            </a:r>
            <a:endParaRPr lang="en-IN"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2261937" y="5208986"/>
            <a:ext cx="19491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 </a:t>
            </a:r>
            <a:r>
              <a:rPr lang="en-US" dirty="0" err="1">
                <a:latin typeface="Times New Roman" panose="02020603050405020304" pitchFamily="18" charset="0"/>
                <a:cs typeface="Times New Roman" panose="02020603050405020304" pitchFamily="18" charset="0"/>
              </a:rPr>
              <a:t>Reciever</a:t>
            </a:r>
            <a:endParaRPr lang="en-IN"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7202905" y="2310063"/>
            <a:ext cx="4215175" cy="1200329"/>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The transmitter section comprises a keyboard connected with a PS2 connector and interfaced directly with microcontroller IC AT89S52. IC AT89S52 also referred to as 8051, is a 40 pin IC, used to provide serial data communication. A crystal oscillator with a frequency of 11.0592 </a:t>
            </a:r>
            <a:r>
              <a:rPr lang="en-US" sz="1200" dirty="0" err="1">
                <a:latin typeface="Times New Roman" panose="02020603050405020304" pitchFamily="18" charset="0"/>
                <a:cs typeface="Times New Roman" panose="02020603050405020304" pitchFamily="18" charset="0"/>
              </a:rPr>
              <a:t>Mhz</a:t>
            </a:r>
            <a:r>
              <a:rPr lang="en-US" sz="1200" dirty="0">
                <a:latin typeface="Times New Roman" panose="02020603050405020304" pitchFamily="18" charset="0"/>
                <a:cs typeface="Times New Roman" panose="02020603050405020304" pitchFamily="18" charset="0"/>
              </a:rPr>
              <a:t> is used to provide the desired clock frequency to the microcontroller for its working. T</a:t>
            </a:r>
            <a:endParaRPr lang="en-IN" sz="12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7202904" y="4162925"/>
            <a:ext cx="4222625" cy="1015663"/>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The receiver section comprises a photodiode connected to the PNP transistor (IC BC 5578). A 9v battery is attached to the circuit to provide the power supply. A voltage regulator IC 7805 is used to step down the 9v dc supply to 5v dc supply for the working of the microcontroller AT89S52.</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5" name="Content Placeholder 3"/>
          <p:cNvSpPr txBox="1"/>
          <p:nvPr/>
        </p:nvSpPr>
        <p:spPr>
          <a:xfrm>
            <a:off x="144379" y="1415825"/>
            <a:ext cx="11209421" cy="50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solidFill>
                  <a:srgbClr val="002060"/>
                </a:solidFill>
                <a:latin typeface="Times New Roman" panose="02020603050405020304" pitchFamily="18" charset="0"/>
                <a:cs typeface="Times New Roman" panose="02020603050405020304" pitchFamily="18" charset="0"/>
              </a:rPr>
              <a:t>Implementation Plan/Working Model </a:t>
            </a:r>
            <a:endParaRPr lang="en-IN" sz="2400" dirty="0">
              <a:solidFill>
                <a:srgbClr val="002060"/>
              </a:solidFill>
              <a:latin typeface="Times New Roman" panose="02020603050405020304" pitchFamily="18" charset="0"/>
              <a:cs typeface="Times New Roman" panose="02020603050405020304" pitchFamily="18" charset="0"/>
            </a:endParaRPr>
          </a:p>
          <a:p>
            <a:pPr marL="0" indent="0">
              <a:buNone/>
            </a:pPr>
            <a:endParaRPr lang="en-IN" dirty="0">
              <a:solidFill>
                <a:srgbClr val="C00000"/>
              </a:solidFill>
              <a:latin typeface="Times New Roman" panose="02020603050405020304" pitchFamily="18" charset="0"/>
              <a:cs typeface="Times New Roman" panose="02020603050405020304" pitchFamily="18" charset="0"/>
            </a:endParaRPr>
          </a:p>
        </p:txBody>
      </p:sp>
      <p:pic>
        <p:nvPicPr>
          <p:cNvPr id="11"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l="12281" t="18140" r="16740" b="18140"/>
          <a:stretch>
            <a:fillRect/>
          </a:stretch>
        </p:blipFill>
        <p:spPr>
          <a:xfrm>
            <a:off x="483324" y="2007451"/>
            <a:ext cx="4767669" cy="2675005"/>
          </a:xfrm>
          <a:prstGeom prst="rect">
            <a:avLst/>
          </a:prstGeom>
        </p:spPr>
      </p:pic>
      <p:pic>
        <p:nvPicPr>
          <p:cNvPr id="10" name="Picture 9"/>
          <p:cNvPicPr>
            <a:picLocks noChangeAspect="1"/>
          </p:cNvPicPr>
          <p:nvPr/>
        </p:nvPicPr>
        <p:blipFill rotWithShape="1">
          <a:blip r:embed="rId6"/>
          <a:srcRect l="4737" t="15672" r="11696" b="11243"/>
          <a:stretch>
            <a:fillRect/>
          </a:stretch>
        </p:blipFill>
        <p:spPr>
          <a:xfrm>
            <a:off x="6429219" y="1892996"/>
            <a:ext cx="5165919" cy="2823732"/>
          </a:xfrm>
          <a:prstGeom prst="rect">
            <a:avLst/>
          </a:prstGeom>
        </p:spPr>
      </p:pic>
      <p:sp>
        <p:nvSpPr>
          <p:cNvPr id="12" name="TextBox 11"/>
          <p:cNvSpPr txBox="1"/>
          <p:nvPr/>
        </p:nvSpPr>
        <p:spPr>
          <a:xfrm>
            <a:off x="491289" y="5292546"/>
            <a:ext cx="11209421" cy="1200329"/>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Working:</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Optical underwater communication provides great potential to augment traditional acoustic communication due to its high data rates, low latency, less power consumption and smaller packaging. Also, this technology can benefit meaningfully from the progress made in the terrestrial optical wireless communication</a:t>
            </a:r>
            <a:endParaRPr lang="en-IN"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770911" y="4738548"/>
            <a:ext cx="280736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Transmitter</a:t>
            </a:r>
            <a:endParaRPr lang="en-IN"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9012178" y="4682456"/>
            <a:ext cx="1090864" cy="369332"/>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Reciever</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5" name="Content Placeholder 3"/>
          <p:cNvSpPr txBox="1"/>
          <p:nvPr/>
        </p:nvSpPr>
        <p:spPr>
          <a:xfrm>
            <a:off x="509336" y="1508960"/>
            <a:ext cx="11209421" cy="50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002060"/>
                </a:solidFill>
                <a:latin typeface="Times New Roman" panose="02020603050405020304" pitchFamily="18" charset="0"/>
                <a:cs typeface="Times New Roman" panose="02020603050405020304" pitchFamily="18" charset="0"/>
              </a:rPr>
              <a:t>Validation / Testing / Analysis</a:t>
            </a:r>
            <a:endParaRPr lang="en-US" sz="2400" dirty="0">
              <a:solidFill>
                <a:srgbClr val="002060"/>
              </a:solidFill>
              <a:latin typeface="Times New Roman" panose="02020603050405020304" pitchFamily="18" charset="0"/>
              <a:cs typeface="Times New Roman" panose="02020603050405020304" pitchFamily="18" charset="0"/>
            </a:endParaRPr>
          </a:p>
          <a:p>
            <a:pPr marL="0" indent="0">
              <a:buNone/>
            </a:pPr>
            <a:r>
              <a:rPr lang="en-IN" sz="2000" dirty="0">
                <a:solidFill>
                  <a:srgbClr val="C00000"/>
                </a:solidFill>
                <a:latin typeface="Times New Roman" panose="02020603050405020304" pitchFamily="18" charset="0"/>
                <a:cs typeface="Times New Roman" panose="02020603050405020304" pitchFamily="18" charset="0"/>
              </a:rPr>
              <a:t> </a:t>
            </a:r>
            <a:endParaRPr lang="en-IN" sz="2000" dirty="0">
              <a:solidFill>
                <a:srgbClr val="C00000"/>
              </a:solidFill>
              <a:latin typeface="Times New Roman" panose="02020603050405020304" pitchFamily="18" charset="0"/>
              <a:cs typeface="Times New Roman" panose="02020603050405020304" pitchFamily="18" charset="0"/>
            </a:endParaRPr>
          </a:p>
          <a:p>
            <a:pPr marL="0" indent="0">
              <a:buNone/>
            </a:pPr>
            <a:endParaRPr lang="en-IN" dirty="0">
              <a:solidFill>
                <a:srgbClr val="C00000"/>
              </a:solidFill>
              <a:latin typeface="Times New Roman" panose="02020603050405020304" pitchFamily="18" charset="0"/>
              <a:cs typeface="Times New Roman" panose="02020603050405020304" pitchFamily="18" charset="0"/>
            </a:endParaRPr>
          </a:p>
        </p:txBody>
      </p:sp>
      <p:pic>
        <p:nvPicPr>
          <p:cNvPr id="11"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a:srcRect l="36111" t="15036" r="38051" b="8519"/>
          <a:stretch>
            <a:fillRect/>
          </a:stretch>
        </p:blipFill>
        <p:spPr>
          <a:xfrm rot="16200000">
            <a:off x="1975369" y="1001456"/>
            <a:ext cx="3514266" cy="6498357"/>
          </a:xfrm>
          <a:prstGeom prst="rect">
            <a:avLst/>
          </a:prstGeom>
        </p:spPr>
      </p:pic>
      <p:pic>
        <p:nvPicPr>
          <p:cNvPr id="10" name="Picture 9"/>
          <p:cNvPicPr>
            <a:picLocks noChangeAspect="1"/>
          </p:cNvPicPr>
          <p:nvPr/>
        </p:nvPicPr>
        <p:blipFill rotWithShape="1">
          <a:blip r:embed="rId6"/>
          <a:srcRect l="22881" t="26059" r="20614" b="11813"/>
          <a:stretch>
            <a:fillRect/>
          </a:stretch>
        </p:blipFill>
        <p:spPr>
          <a:xfrm>
            <a:off x="8437170" y="1906425"/>
            <a:ext cx="3208422" cy="2204785"/>
          </a:xfrm>
          <a:prstGeom prst="rect">
            <a:avLst/>
          </a:prstGeom>
        </p:spPr>
      </p:pic>
      <p:pic>
        <p:nvPicPr>
          <p:cNvPr id="13" name="Picture 12"/>
          <p:cNvPicPr>
            <a:picLocks noChangeAspect="1"/>
          </p:cNvPicPr>
          <p:nvPr/>
        </p:nvPicPr>
        <p:blipFill rotWithShape="1">
          <a:blip r:embed="rId7"/>
          <a:srcRect l="22989" t="23862" r="20833" b="12106"/>
          <a:stretch>
            <a:fillRect/>
          </a:stretch>
        </p:blipFill>
        <p:spPr>
          <a:xfrm>
            <a:off x="8451094" y="4449997"/>
            <a:ext cx="3267663" cy="2327882"/>
          </a:xfrm>
          <a:prstGeom prst="rect">
            <a:avLst/>
          </a:prstGeom>
        </p:spPr>
      </p:pic>
      <p:sp>
        <p:nvSpPr>
          <p:cNvPr id="14" name="TextBox 13"/>
          <p:cNvSpPr txBox="1"/>
          <p:nvPr/>
        </p:nvSpPr>
        <p:spPr>
          <a:xfrm>
            <a:off x="2810231" y="6123543"/>
            <a:ext cx="2807369"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Working Model </a:t>
            </a:r>
            <a:endParaRPr lang="en-IN"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8315794" y="4111210"/>
            <a:ext cx="353826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Output : Received Image and Text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sp>
        <p:nvSpPr>
          <p:cNvPr id="3" name="Content Placeholder 2"/>
          <p:cNvSpPr>
            <a:spLocks noGrp="1"/>
          </p:cNvSpPr>
          <p:nvPr>
            <p:ph idx="1"/>
          </p:nvPr>
        </p:nvSpPr>
        <p:spPr>
          <a:xfrm>
            <a:off x="252663" y="1825624"/>
            <a:ext cx="11634537" cy="4683459"/>
          </a:xfrm>
        </p:spPr>
        <p:txBody>
          <a:bodyPr/>
          <a:lstStyle/>
          <a:p>
            <a:pPr marL="0" indent="0">
              <a:buNone/>
            </a:pPr>
            <a:endParaRPr lang="en-IN" dirty="0"/>
          </a:p>
          <a:p>
            <a:pPr marL="0" indent="0">
              <a:buNone/>
            </a:pP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468" y="206944"/>
            <a:ext cx="1680763" cy="996214"/>
          </a:xfrm>
          <a:prstGeom prst="rect">
            <a:avLst/>
          </a:prstGeom>
        </p:spPr>
      </p:pic>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077" y="0"/>
            <a:ext cx="2835142" cy="12932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735" y="0"/>
            <a:ext cx="1643100" cy="1251284"/>
          </a:xfrm>
          <a:prstGeom prst="rect">
            <a:avLst/>
          </a:prstGeom>
        </p:spPr>
      </p:pic>
      <p:sp>
        <p:nvSpPr>
          <p:cNvPr id="9" name="Rectangle 8"/>
          <p:cNvSpPr/>
          <p:nvPr/>
        </p:nvSpPr>
        <p:spPr>
          <a:xfrm>
            <a:off x="483324" y="1244062"/>
            <a:ext cx="11194869" cy="4571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Content Placeholder 3"/>
          <p:cNvSpPr txBox="1"/>
          <p:nvPr/>
        </p:nvSpPr>
        <p:spPr>
          <a:xfrm>
            <a:off x="509336" y="1508960"/>
            <a:ext cx="11209421" cy="501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002060"/>
                </a:solidFill>
                <a:latin typeface="Calibri" panose="020F0502020204030204" pitchFamily="34" charset="0"/>
              </a:rPr>
              <a:t>Cost Estimate(if required)</a:t>
            </a:r>
            <a:endParaRPr lang="en-US" sz="2400" dirty="0">
              <a:solidFill>
                <a:srgbClr val="002060"/>
              </a:solidFill>
              <a:latin typeface="Calibri" panose="020F0502020204030204" pitchFamily="34" charset="0"/>
            </a:endParaRPr>
          </a:p>
          <a:p>
            <a:pPr marL="0" indent="0">
              <a:buNone/>
            </a:pPr>
            <a:endParaRPr lang="en-IN" dirty="0">
              <a:solidFill>
                <a:srgbClr val="002060"/>
              </a:solidFill>
            </a:endParaRPr>
          </a:p>
        </p:txBody>
      </p:sp>
      <p:pic>
        <p:nvPicPr>
          <p:cNvPr id="11" name="Picture 2" descr="Goal 14 | Department of Economic and Social Affai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9840" y="40341"/>
            <a:ext cx="1211262" cy="12112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nvGraphicFramePr>
        <p:xfrm>
          <a:off x="1969849" y="2493502"/>
          <a:ext cx="8128000" cy="2595880"/>
        </p:xfrm>
        <a:graphic>
          <a:graphicData uri="http://schemas.openxmlformats.org/drawingml/2006/table">
            <a:tbl>
              <a:tblPr firstRow="1" bandRow="1">
                <a:tableStyleId>{073A0DAA-6AF3-43AB-8588-CEC1D06C72B9}</a:tableStyleId>
              </a:tblPr>
              <a:tblGrid>
                <a:gridCol w="612930"/>
                <a:gridCol w="3451070"/>
                <a:gridCol w="2032000"/>
                <a:gridCol w="2032000"/>
              </a:tblGrid>
              <a:tr h="370840">
                <a:tc>
                  <a:txBody>
                    <a:bodyPr/>
                    <a:lstStyle/>
                    <a:p>
                      <a:r>
                        <a:rPr lang="en-US" dirty="0">
                          <a:solidFill>
                            <a:schemeClr val="tx1"/>
                          </a:solidFill>
                          <a:latin typeface="Times New Roman" panose="02020603050405020304" pitchFamily="18" charset="0"/>
                          <a:cs typeface="Times New Roman" panose="02020603050405020304" pitchFamily="18" charset="0"/>
                        </a:rPr>
                        <a:t>S.no</a:t>
                      </a:r>
                      <a:endParaRPr lang="en-IN"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Component</a:t>
                      </a:r>
                      <a:endParaRPr lang="en-IN"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Quantity</a:t>
                      </a:r>
                      <a:endParaRPr lang="en-IN"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Price</a:t>
                      </a:r>
                      <a:endParaRPr lang="en-IN"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latin typeface="Times New Roman" panose="02020603050405020304" pitchFamily="18" charset="0"/>
                          <a:cs typeface="Times New Roman" panose="02020603050405020304" pitchFamily="18" charset="0"/>
                        </a:rPr>
                        <a:t>Arduino Nano Board</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latin typeface="Times New Roman" panose="02020603050405020304" pitchFamily="18" charset="0"/>
                          <a:cs typeface="Times New Roman" panose="02020603050405020304" pitchFamily="18" charset="0"/>
                        </a:rPr>
                        <a:t>Laser Driver &amp; Source</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latin typeface="Times New Roman" panose="02020603050405020304" pitchFamily="18" charset="0"/>
                          <a:cs typeface="Times New Roman" panose="02020603050405020304" pitchFamily="18" charset="0"/>
                        </a:rPr>
                        <a:t>Photo Detector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latin typeface="Times New Roman" panose="02020603050405020304" pitchFamily="18" charset="0"/>
                          <a:cs typeface="Times New Roman" panose="02020603050405020304" pitchFamily="18" charset="0"/>
                        </a:rPr>
                        <a:t>Amplifier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latin typeface="Times New Roman" panose="02020603050405020304" pitchFamily="18" charset="0"/>
                          <a:cs typeface="Times New Roman" panose="02020603050405020304" pitchFamily="18" charset="0"/>
                        </a:rPr>
                        <a:t>Modulator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latin typeface="Times New Roman" panose="02020603050405020304" pitchFamily="18" charset="0"/>
                          <a:cs typeface="Times New Roman" panose="02020603050405020304" pitchFamily="18" charset="0"/>
                        </a:rPr>
                        <a:t>Demodulator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6636</Words>
  <Application>WPS Presentation</Application>
  <PresentationFormat>Widescreen</PresentationFormat>
  <Paragraphs>229</Paragraphs>
  <Slides>13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Arial</vt:lpstr>
      <vt:lpstr>SimSun</vt:lpstr>
      <vt:lpstr>Wingdings</vt:lpstr>
      <vt:lpstr>Calibri</vt:lpstr>
      <vt:lpstr>Times New Roman</vt:lpstr>
      <vt:lpstr>Calibri Light</vt:lpstr>
      <vt:lpstr>Microsoft YaHei</vt:lpstr>
      <vt:lpstr>Arial Unicode MS</vt:lpstr>
      <vt:lpstr>Office Theme</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VELTECH</dc:creator>
  <cp:lastModifiedBy>google1599204521</cp:lastModifiedBy>
  <cp:revision>33</cp:revision>
  <dcterms:created xsi:type="dcterms:W3CDTF">2022-01-19T10:20:00Z</dcterms:created>
  <dcterms:modified xsi:type="dcterms:W3CDTF">2024-08-16T17:15:09Z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1770551297984F6087D00004A228EB04_12</vt:lpwstr>
  </property>
  <property fmtid="{D5CDD505-2E9C-101B-9397-08002B2CF9AE}" pid="3" name="KSOProductBuildVer">
    <vt:lpwstr>1033-12.2.0.17153</vt:lpwstr>
  </property>
</Properties>
</file>